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91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0DE1-3246-4BE2-A45F-B63FF02F7658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D6EBF-4105-434B-95C4-4BBA5203AA4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44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6EBF-4105-434B-95C4-4BBA5203AA44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42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6EBF-4105-434B-95C4-4BBA5203AA44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33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6EBF-4105-434B-95C4-4BBA5203AA44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07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6EBF-4105-434B-95C4-4BBA5203AA44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90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6EBF-4105-434B-95C4-4BBA5203AA44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25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6EBF-4105-434B-95C4-4BBA5203AA4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76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6EBF-4105-434B-95C4-4BBA5203AA4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37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15DCDB-48A8-4C61-9867-C7A51F74449B}" type="datetimeFigureOut">
              <a:rPr lang="en-CA" smtClean="0"/>
              <a:pPr/>
              <a:t>2015-03-13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39A14E-D63F-466D-BC22-6B3ADECF07D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://www.bcmath.ca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9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png"/><Relationship Id="rId5" Type="http://schemas.openxmlformats.org/officeDocument/2006/relationships/image" Target="../media/image9.wmf"/><Relationship Id="rId15" Type="http://schemas.openxmlformats.org/officeDocument/2006/relationships/image" Target="../media/image13.wmf"/><Relationship Id="rId23" Type="http://schemas.openxmlformats.org/officeDocument/2006/relationships/hyperlink" Target="http://www.bcmath.ca/" TargetMode="External"/><Relationship Id="rId10" Type="http://schemas.openxmlformats.org/officeDocument/2006/relationships/image" Target="../media/image17.png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cmath.ca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5.wmf"/><Relationship Id="rId17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2.png"/><Relationship Id="rId10" Type="http://schemas.openxmlformats.org/officeDocument/2006/relationships/hyperlink" Target="http://www.bcmath.ca/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Section 7.1 Scaled Diagrams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0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" y="3953222"/>
            <a:ext cx="2932162" cy="2932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CA" dirty="0" smtClean="0"/>
              <a:t>What are Scaled Diagrams?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91264" cy="2592288"/>
          </a:xfrm>
        </p:spPr>
        <p:txBody>
          <a:bodyPr/>
          <a:lstStyle/>
          <a:p>
            <a:r>
              <a:rPr lang="en-CA" dirty="0" smtClean="0"/>
              <a:t>A scaled diagram or scaled object is an enlargement or reduction of another object</a:t>
            </a:r>
          </a:p>
          <a:p>
            <a:r>
              <a:rPr lang="en-CA" dirty="0" smtClean="0"/>
              <a:t>Scaled diagrams/objects are found in toys, construction, and pictures</a:t>
            </a:r>
          </a:p>
          <a:p>
            <a:r>
              <a:rPr lang="en-CA" dirty="0" smtClean="0"/>
              <a:t>Scaled objects must have the same proportions as the actual object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63" y="2475309"/>
            <a:ext cx="24479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75758"/>
            <a:ext cx="2371725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75757"/>
            <a:ext cx="2736304" cy="2049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2880320" cy="2694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1" y="3962852"/>
            <a:ext cx="3974377" cy="2644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1800" y="4574738"/>
            <a:ext cx="38090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This action figure isn’t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a scaled diagram because 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the head is not proportional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to the body!!</a:t>
            </a:r>
            <a:endParaRPr lang="en-CA" sz="22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87" y="2348880"/>
            <a:ext cx="3244881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10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1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4624"/>
            <a:ext cx="7467600" cy="634082"/>
          </a:xfrm>
        </p:spPr>
        <p:txBody>
          <a:bodyPr/>
          <a:lstStyle/>
          <a:p>
            <a:r>
              <a:rPr lang="en-CA" dirty="0" smtClean="0"/>
              <a:t>Properties of Scaled Diagrams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435280" cy="1676800"/>
          </a:xfrm>
        </p:spPr>
        <p:txBody>
          <a:bodyPr>
            <a:normAutofit/>
          </a:bodyPr>
          <a:lstStyle/>
          <a:p>
            <a:r>
              <a:rPr lang="en-CA" sz="2200" dirty="0" smtClean="0"/>
              <a:t>All corresponding parts must have the same proportions</a:t>
            </a:r>
          </a:p>
          <a:p>
            <a:r>
              <a:rPr lang="en-CA" sz="2200" dirty="0" smtClean="0"/>
              <a:t>The proportion is based on the “</a:t>
            </a:r>
            <a:r>
              <a:rPr lang="en-CA" sz="2200" i="1" dirty="0" smtClean="0"/>
              <a:t>scaled factor</a:t>
            </a:r>
            <a:r>
              <a:rPr lang="en-CA" sz="2200" dirty="0" smtClean="0"/>
              <a:t>” – a number that tells you how many times bigger or smaller is the scaled object compared to the actual object</a:t>
            </a:r>
            <a:endParaRPr lang="en-CA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068157"/>
              </p:ext>
            </p:extLst>
          </p:nvPr>
        </p:nvGraphicFramePr>
        <p:xfrm>
          <a:off x="899592" y="1988840"/>
          <a:ext cx="68230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4" imgW="2869920" imgH="393480" progId="Equation.DSMT4">
                  <p:embed/>
                </p:oleObj>
              </mc:Choice>
              <mc:Fallback>
                <p:oleObj name="Equation" r:id="rId4" imgW="2869920" imgH="39348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88840"/>
                        <a:ext cx="68230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49076"/>
              </p:ext>
            </p:extLst>
          </p:nvPr>
        </p:nvGraphicFramePr>
        <p:xfrm>
          <a:off x="3507953" y="2082502"/>
          <a:ext cx="4016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6" imgW="1688760" imgH="203040" progId="Equation.DSMT4">
                  <p:embed/>
                </p:oleObj>
              </mc:Choice>
              <mc:Fallback>
                <p:oleObj name="Equation" r:id="rId6" imgW="1688760" imgH="20304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953" y="2082502"/>
                        <a:ext cx="40163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55891"/>
              </p:ext>
            </p:extLst>
          </p:nvPr>
        </p:nvGraphicFramePr>
        <p:xfrm>
          <a:off x="3673351" y="2514302"/>
          <a:ext cx="3654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8" imgW="1536480" imgH="203040" progId="Equation.DSMT4">
                  <p:embed/>
                </p:oleObj>
              </mc:Choice>
              <mc:Fallback>
                <p:oleObj name="Equation" r:id="rId8" imgW="1536480" imgH="20304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351" y="2514302"/>
                        <a:ext cx="36544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0859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195736" y="3284984"/>
            <a:ext cx="0" cy="3096344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1944216" cy="360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076056" y="3140968"/>
            <a:ext cx="0" cy="3528392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80946"/>
              </p:ext>
            </p:extLst>
          </p:nvPr>
        </p:nvGraphicFramePr>
        <p:xfrm>
          <a:off x="5132909" y="4581128"/>
          <a:ext cx="8318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909" y="4581128"/>
                        <a:ext cx="8318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13407"/>
              </p:ext>
            </p:extLst>
          </p:nvPr>
        </p:nvGraphicFramePr>
        <p:xfrm>
          <a:off x="5930081" y="3455988"/>
          <a:ext cx="27463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14" imgW="1155600" imgH="431640" progId="Equation.DSMT4">
                  <p:embed/>
                </p:oleObj>
              </mc:Choice>
              <mc:Fallback>
                <p:oleObj name="Equation" r:id="rId14" imgW="1155600" imgH="43164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081" y="3455988"/>
                        <a:ext cx="2746375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74951"/>
              </p:ext>
            </p:extLst>
          </p:nvPr>
        </p:nvGraphicFramePr>
        <p:xfrm>
          <a:off x="7596336" y="3501008"/>
          <a:ext cx="555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501008"/>
                        <a:ext cx="555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2497"/>
              </p:ext>
            </p:extLst>
          </p:nvPr>
        </p:nvGraphicFramePr>
        <p:xfrm>
          <a:off x="2267744" y="4653136"/>
          <a:ext cx="92581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18" imgW="380880" imgH="177480" progId="Equation.DSMT4">
                  <p:embed/>
                </p:oleObj>
              </mc:Choice>
              <mc:Fallback>
                <p:oleObj name="Equation" r:id="rId18" imgW="380880" imgH="17748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653136"/>
                        <a:ext cx="925817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322737"/>
              </p:ext>
            </p:extLst>
          </p:nvPr>
        </p:nvGraphicFramePr>
        <p:xfrm>
          <a:off x="7462607" y="4077072"/>
          <a:ext cx="92581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20" imgW="380880" imgH="177480" progId="Equation.DSMT4">
                  <p:embed/>
                </p:oleObj>
              </mc:Choice>
              <mc:Fallback>
                <p:oleObj name="Equation" r:id="rId20" imgW="380880" imgH="17748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607" y="4077072"/>
                        <a:ext cx="925817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281817"/>
              </p:ext>
            </p:extLst>
          </p:nvPr>
        </p:nvGraphicFramePr>
        <p:xfrm>
          <a:off x="6948264" y="4797152"/>
          <a:ext cx="16049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21" imgW="660240" imgH="177480" progId="Equation.DSMT4">
                  <p:embed/>
                </p:oleObj>
              </mc:Choice>
              <mc:Fallback>
                <p:oleObj name="Equation" r:id="rId21" imgW="660240" imgH="17748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797152"/>
                        <a:ext cx="16049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1008112"/>
          </a:xfrm>
        </p:spPr>
        <p:txBody>
          <a:bodyPr>
            <a:normAutofit/>
          </a:bodyPr>
          <a:lstStyle/>
          <a:p>
            <a:r>
              <a:rPr lang="en-CA" sz="2600" dirty="0" smtClean="0"/>
              <a:t>Ex# Indicate the scaled factor for each of the following: </a:t>
            </a:r>
            <a:endParaRPr lang="en-CA" sz="2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4" y="1556794"/>
            <a:ext cx="3024336" cy="248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728192" cy="17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9"/>
            <a:ext cx="3097943" cy="2376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78" y="4149080"/>
            <a:ext cx="2949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/>
              </a:rPr>
              <a:t>The body of a house </a:t>
            </a:r>
            <a:br>
              <a:rPr lang="en-CA" dirty="0" smtClean="0">
                <a:solidFill>
                  <a:srgbClr val="FF0000"/>
                </a:solidFill>
                <a:effectLst/>
              </a:rPr>
            </a:br>
            <a:r>
              <a:rPr lang="en-CA" dirty="0" smtClean="0">
                <a:solidFill>
                  <a:srgbClr val="FF0000"/>
                </a:solidFill>
                <a:effectLst/>
              </a:rPr>
              <a:t>dust mite is just visible</a:t>
            </a:r>
            <a:br>
              <a:rPr lang="en-CA" dirty="0" smtClean="0">
                <a:solidFill>
                  <a:srgbClr val="FF0000"/>
                </a:solidFill>
                <a:effectLst/>
              </a:rPr>
            </a:br>
            <a:r>
              <a:rPr lang="en-CA" dirty="0" smtClean="0">
                <a:solidFill>
                  <a:srgbClr val="FF0000"/>
                </a:solidFill>
                <a:effectLst/>
              </a:rPr>
              <a:t> against a dark back-</a:t>
            </a:r>
            <a:br>
              <a:rPr lang="en-CA" dirty="0" smtClean="0">
                <a:solidFill>
                  <a:srgbClr val="FF0000"/>
                </a:solidFill>
                <a:effectLst/>
              </a:rPr>
            </a:br>
            <a:r>
              <a:rPr lang="en-CA" dirty="0" smtClean="0">
                <a:solidFill>
                  <a:srgbClr val="FF0000"/>
                </a:solidFill>
                <a:effectLst/>
              </a:rPr>
              <a:t>ground in normal light. </a:t>
            </a:r>
            <a:br>
              <a:rPr lang="en-CA" dirty="0" smtClean="0">
                <a:solidFill>
                  <a:srgbClr val="FF0000"/>
                </a:solidFill>
                <a:effectLst/>
              </a:rPr>
            </a:br>
            <a:r>
              <a:rPr lang="en-CA" dirty="0" smtClean="0">
                <a:solidFill>
                  <a:srgbClr val="FF0000"/>
                </a:solidFill>
                <a:effectLst/>
              </a:rPr>
              <a:t>A typical house dust mite</a:t>
            </a:r>
            <a:br>
              <a:rPr lang="en-CA" dirty="0" smtClean="0">
                <a:solidFill>
                  <a:srgbClr val="FF0000"/>
                </a:solidFill>
                <a:effectLst/>
              </a:rPr>
            </a:br>
            <a:r>
              <a:rPr lang="en-CA" dirty="0" smtClean="0">
                <a:solidFill>
                  <a:srgbClr val="FF0000"/>
                </a:solidFill>
                <a:effectLst/>
              </a:rPr>
              <a:t> measures 0.4 millimetres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59632" y="61653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6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7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210146"/>
          </a:xfrm>
        </p:spPr>
        <p:txBody>
          <a:bodyPr>
            <a:normAutofit/>
          </a:bodyPr>
          <a:lstStyle/>
          <a:p>
            <a:r>
              <a:rPr lang="en-CA" sz="2400" dirty="0" smtClean="0"/>
              <a:t>Ex: The following object is to be increased by a scaled factor of 3.5.  Draw the scaled diagram with the grid provided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834"/>
            <a:ext cx="4968552" cy="534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574" y="1628800"/>
            <a:ext cx="260872" cy="1123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72738" y="3582971"/>
            <a:ext cx="260872" cy="8640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 rot="5400000">
            <a:off x="583130" y="3442868"/>
            <a:ext cx="266452" cy="5747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954866" y="3580095"/>
            <a:ext cx="260872" cy="8640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Isosceles Triangle 4"/>
          <p:cNvSpPr/>
          <p:nvPr/>
        </p:nvSpPr>
        <p:spPr>
          <a:xfrm>
            <a:off x="439947" y="5533924"/>
            <a:ext cx="793630" cy="569344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747393" y="1644722"/>
            <a:ext cx="900271" cy="38826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87657" y="1596787"/>
            <a:ext cx="12742" cy="3912512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462602"/>
              </p:ext>
            </p:extLst>
          </p:nvPr>
        </p:nvGraphicFramePr>
        <p:xfrm>
          <a:off x="7010069" y="3325813"/>
          <a:ext cx="1171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482400" imgH="177480" progId="Equation.DSMT4">
                  <p:embed/>
                </p:oleObj>
              </mc:Choice>
              <mc:Fallback>
                <p:oleObj name="Equation" r:id="rId5" imgW="482400" imgH="1774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069" y="3325813"/>
                        <a:ext cx="11715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5925403" y="1585412"/>
            <a:ext cx="994012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047966"/>
              </p:ext>
            </p:extLst>
          </p:nvPr>
        </p:nvGraphicFramePr>
        <p:xfrm>
          <a:off x="6174238" y="1199037"/>
          <a:ext cx="555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228600" imgH="177480" progId="Equation.DSMT4">
                  <p:embed/>
                </p:oleObj>
              </mc:Choice>
              <mc:Fallback>
                <p:oleObj name="Equation" r:id="rId7" imgW="228600" imgH="1774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238" y="1199037"/>
                        <a:ext cx="555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485202" y="2472127"/>
            <a:ext cx="913052" cy="29050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 rot="5400000">
            <a:off x="3037622" y="1837455"/>
            <a:ext cx="700486" cy="2011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4222650" y="2492599"/>
            <a:ext cx="913052" cy="29050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22627" y="2483893"/>
            <a:ext cx="0" cy="2947916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0413"/>
              </p:ext>
            </p:extLst>
          </p:nvPr>
        </p:nvGraphicFramePr>
        <p:xfrm>
          <a:off x="5374703" y="3395663"/>
          <a:ext cx="708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9" imgW="291960" imgH="177480" progId="Equation.DSMT4">
                  <p:embed/>
                </p:oleObj>
              </mc:Choice>
              <mc:Fallback>
                <p:oleObj name="Equation" r:id="rId9" imgW="291960" imgH="1774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703" y="3395663"/>
                        <a:ext cx="7080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1501254" y="2338314"/>
            <a:ext cx="3687170" cy="9101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496905"/>
              </p:ext>
            </p:extLst>
          </p:nvPr>
        </p:nvGraphicFramePr>
        <p:xfrm>
          <a:off x="3194404" y="1885288"/>
          <a:ext cx="431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404" y="1885288"/>
                        <a:ext cx="431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Isosceles Triangle 30"/>
          <p:cNvSpPr/>
          <p:nvPr/>
        </p:nvSpPr>
        <p:spPr>
          <a:xfrm>
            <a:off x="2011245" y="4109772"/>
            <a:ext cx="2777705" cy="1992704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68965" y="6299305"/>
            <a:ext cx="2807987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938567"/>
              </p:ext>
            </p:extLst>
          </p:nvPr>
        </p:nvGraphicFramePr>
        <p:xfrm>
          <a:off x="3097540" y="6333301"/>
          <a:ext cx="7096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13" imgW="291960" imgH="177480" progId="Equation.DSMT4">
                  <p:embed/>
                </p:oleObj>
              </mc:Choice>
              <mc:Fallback>
                <p:oleObj name="Equation" r:id="rId13" imgW="291960" imgH="1774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540" y="6333301"/>
                        <a:ext cx="70961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4934607" y="4114800"/>
            <a:ext cx="0" cy="2005436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34598"/>
              </p:ext>
            </p:extLst>
          </p:nvPr>
        </p:nvGraphicFramePr>
        <p:xfrm>
          <a:off x="5112513" y="4967288"/>
          <a:ext cx="307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513" y="4967288"/>
                        <a:ext cx="3079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17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43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3247E-6 L 0.46198 -2.9324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Ex: The following is a picture of a BMW with a scaled factor of 1/20.  What is the actual length of the car? 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" y="1629964"/>
            <a:ext cx="3948823" cy="24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50" y="1075436"/>
            <a:ext cx="4858601" cy="3560501"/>
          </a:xfrm>
        </p:spPr>
      </p:pic>
      <p:cxnSp>
        <p:nvCxnSpPr>
          <p:cNvPr id="8" name="Straight Arrow Connector 7"/>
          <p:cNvCxnSpPr/>
          <p:nvPr/>
        </p:nvCxnSpPr>
        <p:spPr>
          <a:xfrm flipH="1">
            <a:off x="341194" y="3753134"/>
            <a:ext cx="3220872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94885"/>
              </p:ext>
            </p:extLst>
          </p:nvPr>
        </p:nvGraphicFramePr>
        <p:xfrm>
          <a:off x="1476160" y="3820608"/>
          <a:ext cx="92581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160" y="3820608"/>
                        <a:ext cx="925817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6212015" y="4135272"/>
            <a:ext cx="2235949" cy="316172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68870"/>
              </p:ext>
            </p:extLst>
          </p:nvPr>
        </p:nvGraphicFramePr>
        <p:xfrm>
          <a:off x="7403769" y="4301245"/>
          <a:ext cx="8937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8" imgW="368280" imgH="177480" progId="Equation.DSMT4">
                  <p:embed/>
                </p:oleObj>
              </mc:Choice>
              <mc:Fallback>
                <p:oleObj name="Equation" r:id="rId8" imgW="368280" imgH="177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769" y="4301245"/>
                        <a:ext cx="89376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10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8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P323 #4-7, 11, 12, 15</a:t>
            </a:r>
            <a:endParaRPr lang="en-CA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5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87786715bb7f1c7a358c1a684be96fd391332"/>
  <p:tag name="GENSWF_OUTPUT_FILE_NAME" val="m9pch71"/>
  <p:tag name="ISPRING_RESOURCE_PATHS_HASH_2" val="584d9356e92df382e3e07a56af7e07a6eb84f85"/>
  <p:tag name="ISPRING_ULTRA_SCORM_COURSE_ID" val="1B205925-13CE-4BF8-B391-656DD37D4446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OUTPUT_FOLDER" val="C:\Users\Danny\Dropbox\Website\M9P"/>
  <p:tag name="ISPRING_PRESENTATION_TITLE" val="Section 7.1 Scaled Diagrams"/>
  <p:tag name="ISPRING_RESOURCE_PATHS_HASH_PRESENTER" val="90478544c0ce8938ee4a35c7d2b81f4ffe63f1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247</Words>
  <Application>Microsoft Office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Schoolbook</vt:lpstr>
      <vt:lpstr>Wingdings</vt:lpstr>
      <vt:lpstr>Wingdings 2</vt:lpstr>
      <vt:lpstr>Oriel</vt:lpstr>
      <vt:lpstr>Equation</vt:lpstr>
      <vt:lpstr>Section 7.1 Scaled Diagrams</vt:lpstr>
      <vt:lpstr>What are Scaled Diagrams?</vt:lpstr>
      <vt:lpstr>Properties of Scaled Diagrams</vt:lpstr>
      <vt:lpstr>Ex# Indicate the scaled factor for each of the following: </vt:lpstr>
      <vt:lpstr>Ex: The following object is to be increased by a scaled factor of 3.5.  Draw the scaled diagram with the grid provided</vt:lpstr>
      <vt:lpstr>Ex: The following is a picture of a BMW with a scaled factor of 1/20.  What is the actual length of the car? </vt:lpstr>
      <vt:lpstr>Homework: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7.1 Scaled Diagrams</dc:title>
  <dc:creator>Danny Young</dc:creator>
  <cp:lastModifiedBy>Danny Young</cp:lastModifiedBy>
  <cp:revision>27</cp:revision>
  <dcterms:created xsi:type="dcterms:W3CDTF">2012-02-16T16:49:59Z</dcterms:created>
  <dcterms:modified xsi:type="dcterms:W3CDTF">2015-03-13T15:55:56Z</dcterms:modified>
</cp:coreProperties>
</file>